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65" r:id="rId2"/>
    <p:sldId id="271" r:id="rId3"/>
    <p:sldId id="278" r:id="rId4"/>
    <p:sldId id="272" r:id="rId5"/>
    <p:sldId id="273" r:id="rId6"/>
    <p:sldId id="275" r:id="rId7"/>
    <p:sldId id="279" r:id="rId8"/>
    <p:sldId id="276" r:id="rId9"/>
    <p:sldId id="277" r:id="rId10"/>
    <p:sldId id="280" r:id="rId11"/>
    <p:sldId id="270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audio1.wav>
</file>

<file path=ppt/media/audio10.wav>
</file>

<file path=ppt/media/audio1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3F8C3-06B6-4C7A-9C0E-46C9A89E3EC7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F03D8-FEE3-4C46-9F6D-977878E2B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04151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05940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0594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60389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60716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60716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BB29E-74A3-4D6A-B2A7-9D5CCC803BC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59455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C5482452-2113-4AF5-91C3-53579ED38426}" type="datetimeFigureOut">
              <a:rPr lang="en-US" smtClean="0"/>
              <a:pPr/>
              <a:t>11/17/2020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0426544-1B67-4EEA-A76D-CC06A2AAB5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.wav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3.wav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4.wa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5.wa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6.wa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7.wav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8.wa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0600"/>
            <a:ext cx="7772400" cy="685800"/>
          </a:xfrm>
        </p:spPr>
        <p:txBody>
          <a:bodyPr>
            <a:noAutofit/>
          </a:bodyPr>
          <a:lstStyle/>
          <a:p>
            <a:r>
              <a:rPr lang="en-US" sz="4400" b="1" dirty="0" smtClean="0"/>
              <a:t>Basic of C Programming</a:t>
            </a:r>
            <a:endParaRPr lang="en-US" sz="4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3354050"/>
            <a:ext cx="8229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20000"/>
              </a:spcBef>
              <a:buClr>
                <a:schemeClr val="accent1"/>
              </a:buClr>
              <a:buSzPct val="85000"/>
            </a:pPr>
            <a:r>
              <a:rPr lang="en-US" sz="4400" b="1" cap="all" spc="250" dirty="0" smtClean="0">
                <a:solidFill>
                  <a:schemeClr val="tx2"/>
                </a:solidFill>
              </a:rPr>
              <a:t>Concepts </a:t>
            </a:r>
            <a:r>
              <a:rPr lang="en-US" sz="4400" b="1" cap="all" spc="250" dirty="0">
                <a:solidFill>
                  <a:schemeClr val="tx2"/>
                </a:solidFill>
              </a:rPr>
              <a:t>of </a:t>
            </a:r>
            <a:r>
              <a:rPr lang="en-US" sz="4400" b="1" cap="all" spc="250" dirty="0" smtClean="0">
                <a:solidFill>
                  <a:schemeClr val="tx2"/>
                </a:solidFill>
              </a:rPr>
              <a:t>Data </a:t>
            </a:r>
            <a:r>
              <a:rPr lang="en-US" sz="4400" b="1" cap="all" spc="250" dirty="0" smtClean="0">
                <a:solidFill>
                  <a:schemeClr val="tx2"/>
                </a:solidFill>
              </a:rPr>
              <a:t>Types, keywords &amp; others</a:t>
            </a:r>
            <a:endParaRPr lang="en-US" sz="4400" b="1" cap="all" spc="250" dirty="0">
              <a:solidFill>
                <a:schemeClr val="tx2"/>
              </a:solidFill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077200" y="5791200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61801"/>
          </a:xfrm>
        </p:spPr>
        <p:txBody>
          <a:bodyPr>
            <a:noAutofit/>
          </a:bodyPr>
          <a:lstStyle/>
          <a:p>
            <a:r>
              <a:rPr lang="en-US" sz="3600" b="1" dirty="0"/>
              <a:t>Escape Sequence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62296771"/>
              </p:ext>
            </p:extLst>
          </p:nvPr>
        </p:nvGraphicFramePr>
        <p:xfrm>
          <a:off x="609600" y="1600200"/>
          <a:ext cx="8001000" cy="473263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00500"/>
                <a:gridCol w="4000500"/>
              </a:tblGrid>
              <a:tr h="337869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Escape Sequence</a:t>
                      </a:r>
                    </a:p>
                  </a:txBody>
                  <a:tcPr marL="57591" marR="57591" marT="76788" marB="76788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Meaning</a:t>
                      </a:r>
                    </a:p>
                  </a:txBody>
                  <a:tcPr marL="57591" marR="57591" marT="76788" marB="76788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\b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Backspace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\n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New Line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\t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Tab (Horizontal)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\v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Vertical Tab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\\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Backslash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\'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Single Quote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\"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Double Quote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\?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Question Mark</a:t>
                      </a:r>
                    </a:p>
                  </a:txBody>
                  <a:tcPr marL="38394" marR="38394" marT="51192" marB="51192" anchor="ctr"/>
                </a:tc>
              </a:tr>
              <a:tr h="286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\0</a:t>
                      </a:r>
                    </a:p>
                  </a:txBody>
                  <a:tcPr marL="38394" marR="38394" marT="51192" marB="5119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Null</a:t>
                      </a:r>
                    </a:p>
                  </a:txBody>
                  <a:tcPr marL="38394" marR="38394" marT="51192" marB="51192" anchor="ctr"/>
                </a:tc>
              </a:tr>
            </a:tbl>
          </a:graphicData>
        </a:graphic>
      </p:graphicFrame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229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3339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 anchor="ctr">
            <a:normAutofit/>
          </a:bodyPr>
          <a:lstStyle/>
          <a:p>
            <a:r>
              <a:rPr lang="en-US" sz="4400" dirty="0" smtClean="0"/>
              <a:t>Thank you…</a:t>
            </a:r>
            <a:endParaRPr lang="en-US" sz="4400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077200" y="5791200"/>
            <a:ext cx="1066800" cy="10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Data Types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1449050"/>
            <a:ext cx="868680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data type specifies the type of data that a variable can store such as integer, floating,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character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etc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590800"/>
            <a:ext cx="6172200" cy="325083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5"/>
          <a:stretch>
            <a:fillRect/>
          </a:stretch>
        </p:blipFill>
        <p:spPr>
          <a:xfrm>
            <a:off x="8229600" y="57912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4037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05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Data Types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1519535"/>
            <a:ext cx="788670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There are the following data types in C language –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377905113"/>
              </p:ext>
            </p:extLst>
          </p:nvPr>
        </p:nvGraphicFramePr>
        <p:xfrm>
          <a:off x="533400" y="2590800"/>
          <a:ext cx="7924800" cy="23622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962400"/>
                <a:gridCol w="3962400"/>
              </a:tblGrid>
              <a:tr h="48242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Types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5725" marR="85725" marT="114300" marB="1143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Data Types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5725" marR="85725" marT="114300" marB="114300"/>
                </a:tc>
              </a:tr>
              <a:tr h="4093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Basic </a:t>
                      </a:r>
                      <a:r>
                        <a:rPr lang="en-US" sz="2000" dirty="0" smtClean="0">
                          <a:effectLst/>
                        </a:rPr>
                        <a:t>or Primitive Data Types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int, char, float, double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</a:tr>
              <a:tr h="4093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Derived </a:t>
                      </a:r>
                      <a:r>
                        <a:rPr lang="en-US" sz="2000" dirty="0" smtClean="0">
                          <a:effectLst/>
                        </a:rPr>
                        <a:t>or Aggregate</a:t>
                      </a:r>
                      <a:r>
                        <a:rPr lang="en-US" sz="2000" baseline="0" dirty="0" smtClean="0">
                          <a:effectLst/>
                        </a:rPr>
                        <a:t> </a:t>
                      </a:r>
                      <a:r>
                        <a:rPr lang="en-US" sz="2000" dirty="0" smtClean="0">
                          <a:effectLst/>
                        </a:rPr>
                        <a:t>Data Types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array, pointer, structure, union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</a:tr>
              <a:tr h="4093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 smtClean="0">
                          <a:effectLst/>
                        </a:rPr>
                        <a:t>User defined Data </a:t>
                      </a:r>
                      <a:r>
                        <a:rPr lang="en-US" sz="2000" dirty="0">
                          <a:effectLst/>
                        </a:rPr>
                        <a:t>Type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enum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</a:tr>
              <a:tr h="4093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Void Data Type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void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7150" marR="57150" marT="76200" marB="76200"/>
                </a:tc>
              </a:tr>
            </a:tbl>
          </a:graphicData>
        </a:graphic>
      </p:graphicFrame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077200" y="5791200"/>
            <a:ext cx="1066800" cy="1066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504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5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Data Types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1600200"/>
            <a:ext cx="8534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Basic Data </a:t>
            </a:r>
            <a:r>
              <a:rPr lang="en-US" sz="2400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Types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algn="just"/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basic data types are integer-based and floating-point based. C language supports both signed and unsigned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literals. </a:t>
            </a:r>
            <a:endParaRPr lang="en-US" sz="240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algn="just"/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memory size of the basic data types may change according to 32 or 64-bit operating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system. Let's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see the basic data types. Its size is given according to 32-bit architecture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.</a:t>
            </a:r>
          </a:p>
          <a:p>
            <a:pPr algn="just"/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Note: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All other data types will discuss later.</a:t>
            </a:r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001000" y="5715000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504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1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1000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Data Types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900375299"/>
              </p:ext>
            </p:extLst>
          </p:nvPr>
        </p:nvGraphicFramePr>
        <p:xfrm>
          <a:off x="381000" y="2057400"/>
          <a:ext cx="8382000" cy="224116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362200"/>
                <a:gridCol w="2590800"/>
                <a:gridCol w="3429000"/>
              </a:tblGrid>
              <a:tr h="483295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Data Types</a:t>
                      </a:r>
                    </a:p>
                  </a:txBody>
                  <a:tcPr marL="42716" marR="42716" marT="56955" marB="56955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Memory Size</a:t>
                      </a:r>
                    </a:p>
                  </a:txBody>
                  <a:tcPr marL="42716" marR="42716" marT="56955" marB="56955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Range</a:t>
                      </a:r>
                    </a:p>
                  </a:txBody>
                  <a:tcPr marL="42716" marR="42716" marT="56955" marB="56955" anchor="ctr"/>
                </a:tc>
              </a:tr>
              <a:tr h="439468"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char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1 byte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−128 to 127</a:t>
                      </a:r>
                    </a:p>
                  </a:txBody>
                  <a:tcPr marL="28478" marR="28478" marT="37970" marB="37970" anchor="ctr"/>
                </a:tc>
              </a:tr>
              <a:tr h="439468"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int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2 byte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−32,768 to 32,767</a:t>
                      </a:r>
                    </a:p>
                  </a:txBody>
                  <a:tcPr marL="28478" marR="28478" marT="37970" marB="37970" anchor="ctr"/>
                </a:tc>
              </a:tr>
              <a:tr h="439468"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float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4 byte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 smtClean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--</a:t>
                      </a:r>
                      <a:endParaRPr kumimoji="0" lang="en-US" sz="1800" kern="1200" dirty="0">
                        <a:solidFill>
                          <a:schemeClr val="tx1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28478" marR="28478" marT="37970" marB="37970" anchor="ctr"/>
                </a:tc>
              </a:tr>
              <a:tr h="439468"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double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8 byte</a:t>
                      </a:r>
                    </a:p>
                  </a:txBody>
                  <a:tcPr marL="28478" marR="28478" marT="37970" marB="37970" anchor="ctr"/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/>
                      <a:r>
                        <a:rPr kumimoji="0" lang="en-US" sz="1800" kern="1200" dirty="0" smtClean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--</a:t>
                      </a:r>
                      <a:endParaRPr kumimoji="0" lang="en-US" sz="1800" kern="1200" dirty="0">
                        <a:solidFill>
                          <a:schemeClr val="tx1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28478" marR="28478" marT="37970" marB="37970" anchor="ctr"/>
                </a:tc>
              </a:tr>
            </a:tbl>
          </a:graphicData>
        </a:graphic>
      </p:graphicFrame>
      <p:pic>
        <p:nvPicPr>
          <p:cNvPr id="7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305800" y="60198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2464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Keywords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2046744"/>
            <a:ext cx="8534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 keyword is a reserved word. You cannot use it as a variable name, constant name, etc. </a:t>
            </a:r>
            <a:endParaRPr lang="en-US" sz="240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There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only 32 reserved words (keywords) in the C language.</a:t>
            </a:r>
          </a:p>
          <a:p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229600" y="594360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5607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Keywords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383400544"/>
              </p:ext>
            </p:extLst>
          </p:nvPr>
        </p:nvGraphicFramePr>
        <p:xfrm>
          <a:off x="304800" y="1887783"/>
          <a:ext cx="8610601" cy="382721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076325"/>
                <a:gridCol w="1076325"/>
                <a:gridCol w="1076325"/>
                <a:gridCol w="919770"/>
                <a:gridCol w="1261455"/>
                <a:gridCol w="1165169"/>
                <a:gridCol w="1095895"/>
                <a:gridCol w="939337"/>
              </a:tblGrid>
              <a:tr h="101005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auto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break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case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char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const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continue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default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do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</a:tr>
              <a:tr h="825571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double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else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enum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extern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float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for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goto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if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</a:tr>
              <a:tr h="9815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int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long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register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return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short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signed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sizeof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static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</a:tr>
              <a:tr h="101005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struct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switch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typedef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union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unsigned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void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volatile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while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7150" marR="57150" marT="76200" marB="76200" anchor="ctr"/>
                </a:tc>
              </a:tr>
            </a:tbl>
          </a:graphicData>
        </a:graphic>
      </p:graphicFrame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001000" y="5715000"/>
            <a:ext cx="990600" cy="990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5607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36749"/>
          </a:xfrm>
        </p:spPr>
        <p:txBody>
          <a:bodyPr>
            <a:noAutofit/>
          </a:bodyPr>
          <a:lstStyle/>
          <a:p>
            <a:r>
              <a:rPr lang="en-US" sz="3600" b="1" dirty="0"/>
              <a:t>Comments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00383" y="6047213"/>
            <a:ext cx="1286267" cy="2368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utoShape 2" descr="C Data Types"/>
          <p:cNvSpPr>
            <a:spLocks noChangeAspect="1" noChangeArrowheads="1"/>
          </p:cNvSpPr>
          <p:nvPr/>
        </p:nvSpPr>
        <p:spPr bwMode="auto">
          <a:xfrm>
            <a:off x="116681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1377077"/>
            <a:ext cx="8686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Comments in C language are used to provide information about lines of code. It is widely used for documenting code.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There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are 2 types of comments in the C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language –</a:t>
            </a:r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8001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Single Line Comments</a:t>
            </a:r>
          </a:p>
          <a:p>
            <a:pPr marL="8001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Multi-Line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Comments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650110367"/>
              </p:ext>
            </p:extLst>
          </p:nvPr>
        </p:nvGraphicFramePr>
        <p:xfrm>
          <a:off x="304800" y="3733800"/>
          <a:ext cx="8534400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67200"/>
                <a:gridCol w="4267200"/>
              </a:tblGrid>
              <a:tr h="4269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dirty="0" smtClean="0"/>
                        <a:t>- Single Line Comments –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M</a:t>
                      </a:r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ulti Line Comments -</a:t>
                      </a:r>
                    </a:p>
                  </a:txBody>
                  <a:tcPr marL="68580" marR="68580"/>
                </a:tc>
              </a:tr>
              <a:tr h="2316220">
                <a:tc>
                  <a:txBody>
                    <a:bodyPr/>
                    <a:lstStyle/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#include&lt;stdio.h&gt;    </a:t>
                      </a:r>
                    </a:p>
                    <a:p>
                      <a:pPr lvl="1"/>
                      <a:endParaRPr lang="en-US" sz="2000" b="1" dirty="0" smtClean="0">
                        <a:solidFill>
                          <a:srgbClr val="FF0000"/>
                        </a:solidFill>
                      </a:endParaRPr>
                    </a:p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void main()</a:t>
                      </a:r>
                    </a:p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{    </a:t>
                      </a:r>
                    </a:p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    //printing information    </a:t>
                      </a:r>
                    </a:p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    printf("Hello C");    </a:t>
                      </a:r>
                    </a:p>
                    <a:p>
                      <a:pPr lvl="1"/>
                      <a:r>
                        <a:rPr lang="en-US" sz="2000" b="1" dirty="0" smtClean="0">
                          <a:solidFill>
                            <a:srgbClr val="FF0000"/>
                          </a:solidFill>
                        </a:rPr>
                        <a:t>}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#include&lt;stdio.h&gt;  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void main()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{   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    /*printing information  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      Multi-Line Comment*/ 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    printf("Hello C");    </a:t>
                      </a:r>
                    </a:p>
                    <a:p>
                      <a:pPr lv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} 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marL="68580" marR="68580"/>
                </a:tc>
              </a:tr>
            </a:tbl>
          </a:graphicData>
        </a:graphic>
      </p:graphicFrame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8229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8589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9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61801"/>
          </a:xfrm>
        </p:spPr>
        <p:txBody>
          <a:bodyPr>
            <a:noAutofit/>
          </a:bodyPr>
          <a:lstStyle/>
          <a:p>
            <a:r>
              <a:rPr lang="en-US" sz="3600" b="1" dirty="0"/>
              <a:t>Escape Sequence in </a:t>
            </a:r>
            <a:r>
              <a:rPr lang="en-US" sz="3600" b="1" dirty="0" smtClean="0"/>
              <a:t>C -</a:t>
            </a:r>
            <a:endParaRPr lang="en-US" sz="36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1600200"/>
            <a:ext cx="853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An escape sequence in C language is a sequence of characters that doesn't represent itself when used inside string literal or 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character. 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is composed of two or more characters starting with backslash \. </a:t>
            </a:r>
            <a:endParaRPr lang="en-US" sz="240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For </a:t>
            </a:r>
            <a:r>
              <a:rPr lang="en-US" sz="24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example: \n represents new line</a:t>
            </a:r>
            <a:r>
              <a:rPr lang="en-US" sz="24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.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077200" y="5867400"/>
            <a:ext cx="838200" cy="8382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3339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290</TotalTime>
  <Words>423</Words>
  <Application>Microsoft Office PowerPoint</Application>
  <PresentationFormat>On-screen Show (4:3)</PresentationFormat>
  <Paragraphs>140</Paragraphs>
  <Slides>11</Slides>
  <Notes>7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Civic</vt:lpstr>
      <vt:lpstr>Basic of C Programming</vt:lpstr>
      <vt:lpstr>Data Types in C -</vt:lpstr>
      <vt:lpstr>Data Types in C -</vt:lpstr>
      <vt:lpstr>Data Types in C -</vt:lpstr>
      <vt:lpstr>Data Types in C -</vt:lpstr>
      <vt:lpstr>Keywords in C -</vt:lpstr>
      <vt:lpstr>Keywords in C -</vt:lpstr>
      <vt:lpstr>Comments in C -</vt:lpstr>
      <vt:lpstr>Escape Sequence in C -</vt:lpstr>
      <vt:lpstr>Escape Sequence in C -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of C Programming</dc:title>
  <dc:creator>CK</dc:creator>
  <cp:lastModifiedBy>CK</cp:lastModifiedBy>
  <cp:revision>28</cp:revision>
  <dcterms:created xsi:type="dcterms:W3CDTF">2020-11-12T13:09:03Z</dcterms:created>
  <dcterms:modified xsi:type="dcterms:W3CDTF">2020-11-17T11:07:39Z</dcterms:modified>
</cp:coreProperties>
</file>

<file path=docProps/thumbnail.jpeg>
</file>